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8" autoAdjust="0"/>
    <p:restoredTop sz="94660"/>
  </p:normalViewPr>
  <p:slideViewPr>
    <p:cSldViewPr snapToGrid="0">
      <p:cViewPr>
        <p:scale>
          <a:sx n="61" d="100"/>
          <a:sy n="61" d="100"/>
        </p:scale>
        <p:origin x="-96" y="-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cer\Documents\A_UTI%202012-13\Measurement\Facility%20Reports\LTC\Holy%20Trinity%204JUNE2013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cer\Documents\A_UTI%202012-13\Measurement\Facility%20Reports\LTC\Holy%20Trinity%204JUNE201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530316672118415E-2"/>
          <c:y val="5.0172120581538734E-2"/>
          <c:w val="0.94098415173259953"/>
          <c:h val="0.806674249052201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Jan-11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Sheet1!$B$2</c:f>
              <c:numCache>
                <c:formatCode>0.0%</c:formatCode>
                <c:ptCount val="1"/>
                <c:pt idx="0">
                  <c:v>8.4000000000000047E-2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Feb-11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Sheet1!$C$2</c:f>
              <c:numCache>
                <c:formatCode>0.0%</c:formatCode>
                <c:ptCount val="1"/>
                <c:pt idx="0">
                  <c:v>9.2000000000000026E-2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Mar-11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Sheet1!$D$2</c:f>
              <c:numCache>
                <c:formatCode>0.0%</c:formatCode>
                <c:ptCount val="1"/>
                <c:pt idx="0">
                  <c:v>0.10900000000000004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Apr-11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Sheet1!$E$2</c:f>
              <c:numCache>
                <c:formatCode>0.0%</c:formatCode>
                <c:ptCount val="1"/>
                <c:pt idx="0">
                  <c:v>8.1800000000000025E-2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May-11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Sheet1!$F$2</c:f>
              <c:numCache>
                <c:formatCode>0.0%</c:formatCode>
                <c:ptCount val="1"/>
                <c:pt idx="0">
                  <c:v>8.2000000000000003E-2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Jun-11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Sheet1!$G$2</c:f>
              <c:numCache>
                <c:formatCode>0.0%</c:formatCode>
                <c:ptCount val="1"/>
                <c:pt idx="0">
                  <c:v>8.2000000000000003E-2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Jul-11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Sheet1!$H$2</c:f>
              <c:numCache>
                <c:formatCode>0.0%</c:formatCode>
                <c:ptCount val="1"/>
                <c:pt idx="0">
                  <c:v>9.5000000000000043E-2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Aug-11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Sheet1!$I$2</c:f>
              <c:numCache>
                <c:formatCode>0.0%</c:formatCode>
                <c:ptCount val="1"/>
                <c:pt idx="0">
                  <c:v>0.10299999999999998</c:v>
                </c:pt>
              </c:numCache>
            </c:numRef>
          </c:val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Sep-11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Sheet1!$J$2</c:f>
              <c:numCache>
                <c:formatCode>0.0%</c:formatCode>
                <c:ptCount val="1"/>
                <c:pt idx="0">
                  <c:v>0.12089999999999998</c:v>
                </c:pt>
              </c:numCache>
            </c:numRef>
          </c:val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Oct-11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Sheet1!$K$2</c:f>
              <c:numCache>
                <c:formatCode>0.0%</c:formatCode>
                <c:ptCount val="1"/>
                <c:pt idx="0">
                  <c:v>0.11300000000000002</c:v>
                </c:pt>
              </c:numCache>
            </c:numRef>
          </c:val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Nov-11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Sheet1!$L$2</c:f>
              <c:numCache>
                <c:formatCode>0.0%</c:formatCode>
                <c:ptCount val="1"/>
                <c:pt idx="0">
                  <c:v>9.3000000000000069E-2</c:v>
                </c:pt>
              </c:numCache>
            </c:numRef>
          </c:val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Dec-11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Sheet1!$M$2</c:f>
              <c:numCache>
                <c:formatCode>0.0%</c:formatCode>
                <c:ptCount val="1"/>
                <c:pt idx="0">
                  <c:v>6.4000000000000043E-2</c:v>
                </c:pt>
              </c:numCache>
            </c:numRef>
          </c:val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Jan-12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Sheet1!$N$2</c:f>
              <c:numCache>
                <c:formatCode>0.0%</c:formatCode>
                <c:ptCount val="1"/>
                <c:pt idx="0">
                  <c:v>9.9000000000000046E-2</c:v>
                </c:pt>
              </c:numCache>
            </c:numRef>
          </c:val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Feb-12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Sheet1!$O$2</c:f>
              <c:numCache>
                <c:formatCode>0.0%</c:formatCode>
                <c:ptCount val="1"/>
                <c:pt idx="0">
                  <c:v>1.8000000000000009E-2</c:v>
                </c:pt>
              </c:numCache>
            </c:numRef>
          </c:val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Mar-12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Sheet1!$P$2</c:f>
              <c:numCache>
                <c:formatCode>0.0%</c:formatCode>
                <c:ptCount val="1"/>
                <c:pt idx="0">
                  <c:v>7.3000000000000009E-2</c:v>
                </c:pt>
              </c:numCache>
            </c:numRef>
          </c:val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Apr-12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Sheet1!$Q$2</c:f>
              <c:numCache>
                <c:formatCode>0.0%</c:formatCode>
                <c:ptCount val="1"/>
                <c:pt idx="0">
                  <c:v>7.6000000000000012E-2</c:v>
                </c:pt>
              </c:numCache>
            </c:numRef>
          </c:val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May-12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Sheet1!$R$2</c:f>
              <c:numCache>
                <c:formatCode>0.0%</c:formatCode>
                <c:ptCount val="1"/>
                <c:pt idx="0">
                  <c:v>9.3000000000000069E-2</c:v>
                </c:pt>
              </c:numCache>
            </c:numRef>
          </c:val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Jun-12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Sheet1!$S$2</c:f>
              <c:numCache>
                <c:formatCode>0.0%</c:formatCode>
                <c:ptCount val="1"/>
                <c:pt idx="0">
                  <c:v>0.14900000000000008</c:v>
                </c:pt>
              </c:numCache>
            </c:numRef>
          </c:val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Jul-12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Sheet1!$T$2</c:f>
              <c:numCache>
                <c:formatCode>0.0%</c:formatCode>
                <c:ptCount val="1"/>
                <c:pt idx="0">
                  <c:v>7.5000000000000011E-2</c:v>
                </c:pt>
              </c:numCache>
            </c:numRef>
          </c:val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Aug-12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Sheet1!$U$2</c:f>
              <c:numCache>
                <c:formatCode>0.0%</c:formatCode>
                <c:ptCount val="1"/>
                <c:pt idx="0">
                  <c:v>5.5000000000000014E-2</c:v>
                </c:pt>
              </c:numCache>
            </c:numRef>
          </c:val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Sep-12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Sheet1!$V$2</c:f>
              <c:numCache>
                <c:formatCode>0.0%</c:formatCode>
                <c:ptCount val="1"/>
                <c:pt idx="0">
                  <c:v>5.7000000000000023E-2</c:v>
                </c:pt>
              </c:numCache>
            </c:numRef>
          </c:val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Oct-12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Sheet1!$W$2</c:f>
              <c:numCache>
                <c:formatCode>0.0%</c:formatCode>
                <c:ptCount val="1"/>
                <c:pt idx="0">
                  <c:v>8.4000000000000047E-2</c:v>
                </c:pt>
              </c:numCache>
            </c:numRef>
          </c:val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Nov-12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Sheet1!$X$2</c:f>
              <c:numCache>
                <c:formatCode>0.0%</c:formatCode>
                <c:ptCount val="1"/>
                <c:pt idx="0">
                  <c:v>5.5000000000000014E-2</c:v>
                </c:pt>
              </c:numCache>
            </c:numRef>
          </c:val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Dec-12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Sheet1!$Y$2</c:f>
              <c:numCache>
                <c:formatCode>0.0%</c:formatCode>
                <c:ptCount val="1"/>
                <c:pt idx="0">
                  <c:v>2.7000000000000017E-2</c:v>
                </c:pt>
              </c:numCache>
            </c:numRef>
          </c:val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Jan-13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Sheet1!$Z$2</c:f>
              <c:numCache>
                <c:formatCode>0.0%</c:formatCode>
                <c:ptCount val="1"/>
                <c:pt idx="0">
                  <c:v>1.8000000000000009E-2</c:v>
                </c:pt>
              </c:numCache>
            </c:numRef>
          </c:val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Feb-13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Sheet1!$AA$2</c:f>
              <c:numCache>
                <c:formatCode>0.0%</c:formatCode>
                <c:ptCount val="1"/>
                <c:pt idx="0">
                  <c:v>1.8000000000000009E-2</c:v>
                </c:pt>
              </c:numCache>
            </c:numRef>
          </c:val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Mar-13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Sheet1!$AB$2</c:f>
              <c:numCache>
                <c:formatCode>0.0%</c:formatCode>
                <c:ptCount val="1"/>
                <c:pt idx="0">
                  <c:v>1.8000000000000009E-2</c:v>
                </c:pt>
              </c:numCache>
            </c:numRef>
          </c:val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Apr-13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Sheet1!$AC$2</c:f>
              <c:numCache>
                <c:formatCode>0.0%</c:formatCode>
                <c:ptCount val="1"/>
                <c:pt idx="0">
                  <c:v>5.7000000000000023E-2</c:v>
                </c:pt>
              </c:numCache>
            </c:numRef>
          </c:val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May-13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UTI</c:v>
                </c:pt>
              </c:strCache>
            </c:strRef>
          </c:cat>
          <c:val>
            <c:numRef>
              <c:f>Sheet1!$AD$2</c:f>
              <c:numCache>
                <c:formatCode>0.0%</c:formatCode>
                <c:ptCount val="1"/>
                <c:pt idx="0">
                  <c:v>2.4000000000000011E-2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8844544"/>
        <c:axId val="88854528"/>
      </c:barChart>
      <c:catAx>
        <c:axId val="888445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88854528"/>
        <c:crosses val="autoZero"/>
        <c:auto val="1"/>
        <c:lblAlgn val="ctr"/>
        <c:lblOffset val="100"/>
        <c:noMultiLvlLbl val="0"/>
      </c:catAx>
      <c:valAx>
        <c:axId val="8885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84454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11126053154547846"/>
          <c:y val="0.86256368836288788"/>
          <c:w val="0.82117234194724875"/>
          <c:h val="0.119452083544221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Run Chart 1.  Percentage of LTC residents with UTI meeting the protocol signs and symptoms</a:t>
            </a:r>
          </a:p>
        </c:rich>
      </c:tx>
      <c:layout>
        <c:manualLayout>
          <c:xMode val="edge"/>
          <c:yMode val="edge"/>
          <c:x val="0.15329512893982827"/>
          <c:y val="3.592814371257486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034383954154725"/>
          <c:y val="0.22455122647950168"/>
          <c:w val="0.82521489971346706"/>
          <c:h val="0.55688704166916414"/>
        </c:manualLayout>
      </c:layout>
      <c:lineChart>
        <c:grouping val="standard"/>
        <c:varyColors val="0"/>
        <c:ser>
          <c:idx val="0"/>
          <c:order val="0"/>
          <c:tx>
            <c:strRef>
              <c:f>'Run Charts'!$C$7</c:f>
              <c:strCache>
                <c:ptCount val="1"/>
                <c:pt idx="0">
                  <c:v>% residents meeting the protocol signs and symptoms</c:v>
                </c:pt>
              </c:strCache>
            </c:strRef>
          </c:tx>
          <c:spPr>
            <a:ln w="25400">
              <a:solidFill>
                <a:srgbClr val="000080"/>
              </a:solidFill>
              <a:prstDash val="solid"/>
            </a:ln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'Run Charts'!$A$8:$A$14</c:f>
              <c:numCache>
                <c:formatCode>mmm\-yy</c:formatCode>
                <c:ptCount val="7"/>
                <c:pt idx="0" formatCode="[$-409]mmm\-yy;@">
                  <c:v>41214</c:v>
                </c:pt>
                <c:pt idx="1">
                  <c:v>41244</c:v>
                </c:pt>
                <c:pt idx="2">
                  <c:v>41275</c:v>
                </c:pt>
                <c:pt idx="3">
                  <c:v>41306</c:v>
                </c:pt>
                <c:pt idx="4">
                  <c:v>41334</c:v>
                </c:pt>
                <c:pt idx="5">
                  <c:v>41365</c:v>
                </c:pt>
                <c:pt idx="6">
                  <c:v>41395</c:v>
                </c:pt>
              </c:numCache>
            </c:numRef>
          </c:cat>
          <c:val>
            <c:numRef>
              <c:f>'Run Charts'!$C$8:$C$14</c:f>
              <c:numCache>
                <c:formatCode>0%</c:formatCode>
                <c:ptCount val="7"/>
                <c:pt idx="0">
                  <c:v>0.5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957696"/>
        <c:axId val="88959232"/>
      </c:lineChart>
      <c:dateAx>
        <c:axId val="88957696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8959232"/>
        <c:crosses val="autoZero"/>
        <c:auto val="1"/>
        <c:lblOffset val="100"/>
        <c:baseTimeUnit val="months"/>
        <c:majorUnit val="1"/>
        <c:majorTimeUnit val="months"/>
        <c:minorUnit val="1"/>
        <c:minorTimeUnit val="months"/>
      </c:dateAx>
      <c:valAx>
        <c:axId val="8895923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Percentage</a:t>
                </a:r>
              </a:p>
            </c:rich>
          </c:tx>
          <c:layout>
            <c:manualLayout>
              <c:xMode val="edge"/>
              <c:yMode val="edge"/>
              <c:x val="2.2922636103151837E-2"/>
              <c:y val="0.38922218555016003"/>
            </c:manualLayout>
          </c:layout>
          <c:overlay val="0"/>
          <c:spPr>
            <a:noFill/>
            <a:ln w="25400">
              <a:noFill/>
            </a:ln>
          </c:spPr>
        </c:title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895769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6790830945558741"/>
          <c:y val="0.90718562874251496"/>
          <c:w val="0.50429799426934097"/>
          <c:h val="6.5868263473053884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Run Chart 2. Facility UTI and urine testing rates among patients ≥ 70 years of age </a:t>
            </a:r>
          </a:p>
        </c:rich>
      </c:tx>
      <c:layout>
        <c:manualLayout>
          <c:xMode val="edge"/>
          <c:yMode val="edge"/>
          <c:x val="0.18974768555076799"/>
          <c:y val="3.480612684608453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747851002865332"/>
          <c:y val="0.18507462686567164"/>
          <c:w val="0.83094555873925502"/>
          <c:h val="0.53432835820895519"/>
        </c:manualLayout>
      </c:layout>
      <c:lineChart>
        <c:grouping val="standard"/>
        <c:varyColors val="0"/>
        <c:ser>
          <c:idx val="1"/>
          <c:order val="0"/>
          <c:tx>
            <c:strRef>
              <c:f>'Aggregate Data Table'!$H$10</c:f>
              <c:strCache>
                <c:ptCount val="1"/>
                <c:pt idx="0">
                  <c:v>Facility UTI rate per 10,000 resident days</c:v>
                </c:pt>
              </c:strCache>
            </c:strRef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'Aggregate Data Table'!$A$11:$A$22</c:f>
              <c:numCache>
                <c:formatCode>[$-409]mmm\-yy;@</c:formatCode>
                <c:ptCount val="12"/>
                <c:pt idx="0">
                  <c:v>41091</c:v>
                </c:pt>
                <c:pt idx="1">
                  <c:v>41122</c:v>
                </c:pt>
                <c:pt idx="2">
                  <c:v>41153</c:v>
                </c:pt>
                <c:pt idx="3">
                  <c:v>41183</c:v>
                </c:pt>
                <c:pt idx="4">
                  <c:v>41214</c:v>
                </c:pt>
                <c:pt idx="5">
                  <c:v>41244</c:v>
                </c:pt>
                <c:pt idx="6">
                  <c:v>41275</c:v>
                </c:pt>
                <c:pt idx="7">
                  <c:v>41306</c:v>
                </c:pt>
                <c:pt idx="8">
                  <c:v>41334</c:v>
                </c:pt>
                <c:pt idx="9">
                  <c:v>41377</c:v>
                </c:pt>
                <c:pt idx="10">
                  <c:v>41395</c:v>
                </c:pt>
                <c:pt idx="11">
                  <c:v>41426</c:v>
                </c:pt>
              </c:numCache>
            </c:numRef>
          </c:cat>
          <c:val>
            <c:numRef>
              <c:f>'Aggregate Data Table'!$H$11:$H$22</c:f>
              <c:numCache>
                <c:formatCode>0.00</c:formatCode>
                <c:ptCount val="12"/>
                <c:pt idx="0">
                  <c:v>24.412572474824529</c:v>
                </c:pt>
                <c:pt idx="1">
                  <c:v>15.01501501501502</c:v>
                </c:pt>
                <c:pt idx="2">
                  <c:v>12.67427122940431</c:v>
                </c:pt>
                <c:pt idx="3">
                  <c:v>14.744913005013263</c:v>
                </c:pt>
                <c:pt idx="4">
                  <c:v>18.337408312958448</c:v>
                </c:pt>
                <c:pt idx="5">
                  <c:v>8.8443396226415079</c:v>
                </c:pt>
                <c:pt idx="6">
                  <c:v>5.8806233460746871</c:v>
                </c:pt>
                <c:pt idx="7">
                  <c:v>6.5019505851755515</c:v>
                </c:pt>
                <c:pt idx="8">
                  <c:v>5.9382422802850412</c:v>
                </c:pt>
                <c:pt idx="9">
                  <c:v>18.915510718789406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'Aggregate Data Table'!$I$10</c:f>
              <c:strCache>
                <c:ptCount val="1"/>
                <c:pt idx="0">
                  <c:v>Urine cultures performered per 10,000 resident days</c:v>
                </c:pt>
              </c:strCache>
            </c:strRef>
          </c:tx>
          <c:spPr>
            <a:ln w="12700">
              <a:solidFill>
                <a:srgbClr val="339966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339966"/>
              </a:solidFill>
              <a:ln>
                <a:solidFill>
                  <a:srgbClr val="339966"/>
                </a:solidFill>
                <a:prstDash val="solid"/>
              </a:ln>
            </c:spPr>
          </c:marker>
          <c:dLbls>
            <c:numFmt formatCode="#,##0.0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'Aggregate Data Table'!$I$11:$I$22</c:f>
              <c:numCache>
                <c:formatCode>General</c:formatCode>
                <c:ptCount val="12"/>
                <c:pt idx="0">
                  <c:v>24.412572474824529</c:v>
                </c:pt>
                <c:pt idx="1">
                  <c:v>15.01501501501502</c:v>
                </c:pt>
                <c:pt idx="2">
                  <c:v>12.67427122940431</c:v>
                </c:pt>
                <c:pt idx="3">
                  <c:v>14.744913005013263</c:v>
                </c:pt>
                <c:pt idx="4">
                  <c:v>18.337408312958448</c:v>
                </c:pt>
                <c:pt idx="5">
                  <c:v>8.8443396226415079</c:v>
                </c:pt>
                <c:pt idx="6">
                  <c:v>5.8806233460746871</c:v>
                </c:pt>
                <c:pt idx="7">
                  <c:v>6.5019505851755515</c:v>
                </c:pt>
                <c:pt idx="8">
                  <c:v>5.9382422802850412</c:v>
                </c:pt>
                <c:pt idx="9">
                  <c:v>18.915510718789406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990080"/>
        <c:axId val="88991616"/>
      </c:lineChart>
      <c:dateAx>
        <c:axId val="88990080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8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8991616"/>
        <c:crosses val="autoZero"/>
        <c:auto val="1"/>
        <c:lblOffset val="100"/>
        <c:baseTimeUnit val="months"/>
        <c:majorUnit val="1"/>
        <c:majorTimeUnit val="months"/>
        <c:minorUnit val="1"/>
        <c:minorTimeUnit val="months"/>
      </c:dateAx>
      <c:valAx>
        <c:axId val="8899161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8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UTI and Urine Testing Rates</a:t>
                </a:r>
              </a:p>
            </c:rich>
          </c:tx>
          <c:layout>
            <c:manualLayout>
              <c:xMode val="edge"/>
              <c:yMode val="edge"/>
              <c:x val="2.2922636103151837E-2"/>
              <c:y val="0.2985074626865673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899008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6.0171919770773616E-2"/>
          <c:y val="0.91044776119402959"/>
          <c:w val="0.93266475644699165"/>
          <c:h val="7.1641791044776082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68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0864F2-47BC-4BC1-BDCC-D89B00FC2B31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2FF388-72C9-47F3-B200-848A87D4A83D}">
      <dgm:prSet phldrT="[Text]"/>
      <dgm:spPr/>
      <dgm:t>
        <a:bodyPr/>
        <a:lstStyle/>
        <a:p>
          <a:r>
            <a:rPr lang="en-US" dirty="0" smtClean="0"/>
            <a:t>Too Many Specimens Ordered</a:t>
          </a:r>
          <a:endParaRPr lang="en-US" dirty="0"/>
        </a:p>
      </dgm:t>
    </dgm:pt>
    <dgm:pt modelId="{01097FFF-81C9-4F49-B4AC-118A9F9BA81E}" type="parTrans" cxnId="{7D2E45E9-C044-44DC-AF05-94EDD78CCD82}">
      <dgm:prSet/>
      <dgm:spPr/>
      <dgm:t>
        <a:bodyPr/>
        <a:lstStyle/>
        <a:p>
          <a:endParaRPr lang="en-US"/>
        </a:p>
      </dgm:t>
    </dgm:pt>
    <dgm:pt modelId="{8C6CC3C4-A86F-4A56-88FA-63522AAD4FBA}" type="sibTrans" cxnId="{7D2E45E9-C044-44DC-AF05-94EDD78CCD82}">
      <dgm:prSet/>
      <dgm:spPr/>
      <dgm:t>
        <a:bodyPr/>
        <a:lstStyle/>
        <a:p>
          <a:endParaRPr lang="en-US"/>
        </a:p>
      </dgm:t>
    </dgm:pt>
    <dgm:pt modelId="{9811FD93-16D6-4F62-8A75-F482680C7F91}">
      <dgm:prSet phldrT="[Text]"/>
      <dgm:spPr/>
      <dgm:t>
        <a:bodyPr/>
        <a:lstStyle/>
        <a:p>
          <a:endParaRPr lang="en-US" dirty="0"/>
        </a:p>
      </dgm:t>
    </dgm:pt>
    <dgm:pt modelId="{50C6874B-0769-43B9-ADDC-EA95C447FF43}" type="parTrans" cxnId="{29F5F8B5-CC8A-49D0-88DF-720AAE708E54}">
      <dgm:prSet/>
      <dgm:spPr/>
      <dgm:t>
        <a:bodyPr/>
        <a:lstStyle/>
        <a:p>
          <a:endParaRPr lang="en-US"/>
        </a:p>
      </dgm:t>
    </dgm:pt>
    <dgm:pt modelId="{9165FE89-2BCD-41BE-9F54-1D75D7C83A2D}" type="sibTrans" cxnId="{29F5F8B5-CC8A-49D0-88DF-720AAE708E54}">
      <dgm:prSet/>
      <dgm:spPr/>
      <dgm:t>
        <a:bodyPr/>
        <a:lstStyle/>
        <a:p>
          <a:endParaRPr lang="en-US"/>
        </a:p>
      </dgm:t>
    </dgm:pt>
    <dgm:pt modelId="{A087556C-3611-44C3-B629-334E335C8857}">
      <dgm:prSet phldrT="[Text]"/>
      <dgm:spPr/>
      <dgm:t>
        <a:bodyPr/>
        <a:lstStyle/>
        <a:p>
          <a:r>
            <a:rPr lang="en-US" dirty="0" smtClean="0"/>
            <a:t>Look at Who</a:t>
          </a:r>
          <a:endParaRPr lang="en-US" dirty="0"/>
        </a:p>
      </dgm:t>
    </dgm:pt>
    <dgm:pt modelId="{298BBB08-4A0A-4DBD-9DDF-C297E36DF727}" type="parTrans" cxnId="{3F96B222-FFF4-474C-9A75-D8BA46D73669}">
      <dgm:prSet/>
      <dgm:spPr/>
      <dgm:t>
        <a:bodyPr/>
        <a:lstStyle/>
        <a:p>
          <a:endParaRPr lang="en-US"/>
        </a:p>
      </dgm:t>
    </dgm:pt>
    <dgm:pt modelId="{F38ED0BC-28C6-48C4-BD2C-02C900CFC85C}" type="sibTrans" cxnId="{3F96B222-FFF4-474C-9A75-D8BA46D73669}">
      <dgm:prSet/>
      <dgm:spPr/>
      <dgm:t>
        <a:bodyPr/>
        <a:lstStyle/>
        <a:p>
          <a:endParaRPr lang="en-US"/>
        </a:p>
      </dgm:t>
    </dgm:pt>
    <dgm:pt modelId="{F1D228A4-698F-42E1-995C-EC8808AFA2B5}">
      <dgm:prSet phldrT="[Text]"/>
      <dgm:spPr/>
      <dgm:t>
        <a:bodyPr/>
        <a:lstStyle/>
        <a:p>
          <a:pPr algn="ctr"/>
          <a:r>
            <a:rPr lang="en-US" dirty="0" smtClean="0"/>
            <a:t>ECOLI # 1 Organism</a:t>
          </a:r>
          <a:endParaRPr lang="en-US" dirty="0"/>
        </a:p>
      </dgm:t>
    </dgm:pt>
    <dgm:pt modelId="{DFA81C5F-0351-4440-84CB-7190E87CFE63}" type="parTrans" cxnId="{BCC8C9CC-C210-4600-9C03-A3E36C216A0A}">
      <dgm:prSet/>
      <dgm:spPr/>
      <dgm:t>
        <a:bodyPr/>
        <a:lstStyle/>
        <a:p>
          <a:endParaRPr lang="en-US"/>
        </a:p>
      </dgm:t>
    </dgm:pt>
    <dgm:pt modelId="{31356621-FEAD-4EB3-88A7-3C0D3FEDF22B}" type="sibTrans" cxnId="{BCC8C9CC-C210-4600-9C03-A3E36C216A0A}">
      <dgm:prSet/>
      <dgm:spPr/>
      <dgm:t>
        <a:bodyPr/>
        <a:lstStyle/>
        <a:p>
          <a:endParaRPr lang="en-US"/>
        </a:p>
      </dgm:t>
    </dgm:pt>
    <dgm:pt modelId="{0ABA3EDF-34EF-41CE-8DC1-F3CB25EFE40C}">
      <dgm:prSet phldrT="[Text]"/>
      <dgm:spPr/>
      <dgm:t>
        <a:bodyPr/>
        <a:lstStyle/>
        <a:p>
          <a:r>
            <a:rPr lang="en-US" dirty="0" smtClean="0"/>
            <a:t>Look at Why</a:t>
          </a:r>
          <a:endParaRPr lang="en-US" dirty="0"/>
        </a:p>
      </dgm:t>
    </dgm:pt>
    <dgm:pt modelId="{0DDD5EBD-34D7-4984-B3ED-30470C7677CF}" type="parTrans" cxnId="{A0616105-0C11-4BC5-98BC-9AFFF63B2537}">
      <dgm:prSet/>
      <dgm:spPr/>
      <dgm:t>
        <a:bodyPr/>
        <a:lstStyle/>
        <a:p>
          <a:endParaRPr lang="en-US"/>
        </a:p>
      </dgm:t>
    </dgm:pt>
    <dgm:pt modelId="{0E696708-3078-4ED9-9B40-9BBE750A781E}" type="sibTrans" cxnId="{A0616105-0C11-4BC5-98BC-9AFFF63B2537}">
      <dgm:prSet/>
      <dgm:spPr/>
      <dgm:t>
        <a:bodyPr/>
        <a:lstStyle/>
        <a:p>
          <a:endParaRPr lang="en-US"/>
        </a:p>
      </dgm:t>
    </dgm:pt>
    <dgm:pt modelId="{EFFEEF3A-9A90-46F6-92FB-419123E96648}">
      <dgm:prSet phldrT="[Text]"/>
      <dgm:spPr/>
      <dgm:t>
        <a:bodyPr/>
        <a:lstStyle/>
        <a:p>
          <a:r>
            <a:rPr lang="en-US" dirty="0" smtClean="0"/>
            <a:t>Missed Assessments</a:t>
          </a:r>
          <a:endParaRPr lang="en-US" dirty="0"/>
        </a:p>
      </dgm:t>
    </dgm:pt>
    <dgm:pt modelId="{358545CD-2865-4195-91CA-D7551BC94E40}" type="parTrans" cxnId="{8671E3A2-209E-4C9F-839A-02F1C882CE12}">
      <dgm:prSet/>
      <dgm:spPr/>
      <dgm:t>
        <a:bodyPr/>
        <a:lstStyle/>
        <a:p>
          <a:endParaRPr lang="en-US"/>
        </a:p>
      </dgm:t>
    </dgm:pt>
    <dgm:pt modelId="{1D073E7C-B079-4F25-915D-1897F2B521A2}" type="sibTrans" cxnId="{8671E3A2-209E-4C9F-839A-02F1C882CE12}">
      <dgm:prSet/>
      <dgm:spPr/>
      <dgm:t>
        <a:bodyPr/>
        <a:lstStyle/>
        <a:p>
          <a:endParaRPr lang="en-US"/>
        </a:p>
      </dgm:t>
    </dgm:pt>
    <dgm:pt modelId="{3125610C-4A86-4EA2-BC5A-CC3B72358C46}">
      <dgm:prSet phldrT="[Text]"/>
      <dgm:spPr/>
      <dgm:t>
        <a:bodyPr/>
        <a:lstStyle/>
        <a:p>
          <a:r>
            <a:rPr lang="en-US" dirty="0" smtClean="0"/>
            <a:t>Look at How</a:t>
          </a:r>
          <a:endParaRPr lang="en-US" dirty="0"/>
        </a:p>
      </dgm:t>
    </dgm:pt>
    <dgm:pt modelId="{A0A756AA-721A-4C58-AABE-FA821F60DB0C}" type="parTrans" cxnId="{6DE3D0EF-5B3B-4C8F-A857-901F32767207}">
      <dgm:prSet/>
      <dgm:spPr/>
      <dgm:t>
        <a:bodyPr/>
        <a:lstStyle/>
        <a:p>
          <a:endParaRPr lang="en-US"/>
        </a:p>
      </dgm:t>
    </dgm:pt>
    <dgm:pt modelId="{FEF383DE-3DEF-44F4-A210-F934F7735240}" type="sibTrans" cxnId="{6DE3D0EF-5B3B-4C8F-A857-901F32767207}">
      <dgm:prSet/>
      <dgm:spPr/>
      <dgm:t>
        <a:bodyPr/>
        <a:lstStyle/>
        <a:p>
          <a:endParaRPr lang="en-US"/>
        </a:p>
      </dgm:t>
    </dgm:pt>
    <dgm:pt modelId="{2158F88B-D1AB-466E-9950-8DFF61497814}" type="pres">
      <dgm:prSet presAssocID="{4C0864F2-47BC-4BC1-BDCC-D89B00FC2B31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C0A3EFD-70CF-4E29-8C23-8414A5B70CE8}" type="pres">
      <dgm:prSet presAssocID="{4C0864F2-47BC-4BC1-BDCC-D89B00FC2B31}" presName="cycle" presStyleCnt="0"/>
      <dgm:spPr/>
    </dgm:pt>
    <dgm:pt modelId="{0986C989-1C19-425D-AB3F-3E4EB4263636}" type="pres">
      <dgm:prSet presAssocID="{4C0864F2-47BC-4BC1-BDCC-D89B00FC2B31}" presName="centerShape" presStyleCnt="0"/>
      <dgm:spPr/>
    </dgm:pt>
    <dgm:pt modelId="{DC2E03D2-0626-40E6-A59D-D8E067B58E2A}" type="pres">
      <dgm:prSet presAssocID="{4C0864F2-47BC-4BC1-BDCC-D89B00FC2B31}" presName="connSite" presStyleLbl="node1" presStyleIdx="0" presStyleCnt="4"/>
      <dgm:spPr/>
    </dgm:pt>
    <dgm:pt modelId="{00D6FCB1-5D30-458F-AA38-F1FECF6384B9}" type="pres">
      <dgm:prSet presAssocID="{4C0864F2-47BC-4BC1-BDCC-D89B00FC2B31}" presName="visible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0" b="-20000"/>
          </a:stretch>
        </a:blipFill>
      </dgm:spPr>
    </dgm:pt>
    <dgm:pt modelId="{5E623F48-96CD-4D81-A8F2-98E9843C0988}" type="pres">
      <dgm:prSet presAssocID="{01097FFF-81C9-4F49-B4AC-118A9F9BA81E}" presName="Name25" presStyleLbl="parChTrans1D1" presStyleIdx="0" presStyleCnt="3"/>
      <dgm:spPr/>
      <dgm:t>
        <a:bodyPr/>
        <a:lstStyle/>
        <a:p>
          <a:endParaRPr lang="en-US"/>
        </a:p>
      </dgm:t>
    </dgm:pt>
    <dgm:pt modelId="{34821443-68F7-4CEE-A2A5-0E02B5FD20E0}" type="pres">
      <dgm:prSet presAssocID="{E62FF388-72C9-47F3-B200-848A87D4A83D}" presName="node" presStyleCnt="0"/>
      <dgm:spPr/>
    </dgm:pt>
    <dgm:pt modelId="{9F247818-ADEB-4E4C-BF45-57AFD6BE4154}" type="pres">
      <dgm:prSet presAssocID="{E62FF388-72C9-47F3-B200-848A87D4A83D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6740C7-31EA-44E9-8D40-C582DD63D6AA}" type="pres">
      <dgm:prSet presAssocID="{E62FF388-72C9-47F3-B200-848A87D4A83D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7088BB-3A40-4A14-B528-A4FEB848F74B}" type="pres">
      <dgm:prSet presAssocID="{DFA81C5F-0351-4440-84CB-7190E87CFE63}" presName="Name25" presStyleLbl="parChTrans1D1" presStyleIdx="1" presStyleCnt="3"/>
      <dgm:spPr/>
      <dgm:t>
        <a:bodyPr/>
        <a:lstStyle/>
        <a:p>
          <a:endParaRPr lang="en-US"/>
        </a:p>
      </dgm:t>
    </dgm:pt>
    <dgm:pt modelId="{C9A3A8FA-568B-446F-96C8-C8FD60C68659}" type="pres">
      <dgm:prSet presAssocID="{F1D228A4-698F-42E1-995C-EC8808AFA2B5}" presName="node" presStyleCnt="0"/>
      <dgm:spPr/>
    </dgm:pt>
    <dgm:pt modelId="{E716C700-A380-4C9A-AA59-328F96CF2C54}" type="pres">
      <dgm:prSet presAssocID="{F1D228A4-698F-42E1-995C-EC8808AFA2B5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2858EB-0229-458A-8E1B-A41E0C9E7D4D}" type="pres">
      <dgm:prSet presAssocID="{F1D228A4-698F-42E1-995C-EC8808AFA2B5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E63EFB-208F-41B1-A808-4901F03C4A3E}" type="pres">
      <dgm:prSet presAssocID="{358545CD-2865-4195-91CA-D7551BC94E40}" presName="Name25" presStyleLbl="parChTrans1D1" presStyleIdx="2" presStyleCnt="3"/>
      <dgm:spPr/>
      <dgm:t>
        <a:bodyPr/>
        <a:lstStyle/>
        <a:p>
          <a:endParaRPr lang="en-US"/>
        </a:p>
      </dgm:t>
    </dgm:pt>
    <dgm:pt modelId="{3F9296A8-E6DD-41E7-9960-23741F7AA299}" type="pres">
      <dgm:prSet presAssocID="{EFFEEF3A-9A90-46F6-92FB-419123E96648}" presName="node" presStyleCnt="0"/>
      <dgm:spPr/>
    </dgm:pt>
    <dgm:pt modelId="{6919E35E-CA30-41DE-B419-325343A25231}" type="pres">
      <dgm:prSet presAssocID="{EFFEEF3A-9A90-46F6-92FB-419123E96648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74F08F-E8CC-4F97-965F-D3F08B77A362}" type="pres">
      <dgm:prSet presAssocID="{EFFEEF3A-9A90-46F6-92FB-419123E96648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C8C9CC-C210-4600-9C03-A3E36C216A0A}" srcId="{4C0864F2-47BC-4BC1-BDCC-D89B00FC2B31}" destId="{F1D228A4-698F-42E1-995C-EC8808AFA2B5}" srcOrd="1" destOrd="0" parTransId="{DFA81C5F-0351-4440-84CB-7190E87CFE63}" sibTransId="{31356621-FEAD-4EB3-88A7-3C0D3FEDF22B}"/>
    <dgm:cxn modelId="{85FDD4B6-34B4-4071-978A-5DFECA30E31E}" type="presOf" srcId="{9811FD93-16D6-4F62-8A75-F482680C7F91}" destId="{416740C7-31EA-44E9-8D40-C582DD63D6AA}" srcOrd="0" destOrd="0" presId="urn:microsoft.com/office/officeart/2005/8/layout/radial2"/>
    <dgm:cxn modelId="{3A127EB3-5DC7-4E4C-94D3-2386A4CD49EA}" type="presOf" srcId="{0ABA3EDF-34EF-41CE-8DC1-F3CB25EFE40C}" destId="{6A2858EB-0229-458A-8E1B-A41E0C9E7D4D}" srcOrd="0" destOrd="0" presId="urn:microsoft.com/office/officeart/2005/8/layout/radial2"/>
    <dgm:cxn modelId="{7D2E45E9-C044-44DC-AF05-94EDD78CCD82}" srcId="{4C0864F2-47BC-4BC1-BDCC-D89B00FC2B31}" destId="{E62FF388-72C9-47F3-B200-848A87D4A83D}" srcOrd="0" destOrd="0" parTransId="{01097FFF-81C9-4F49-B4AC-118A9F9BA81E}" sibTransId="{8C6CC3C4-A86F-4A56-88FA-63522AAD4FBA}"/>
    <dgm:cxn modelId="{BB045A25-9C2B-4DCB-9884-C6085281200B}" type="presOf" srcId="{358545CD-2865-4195-91CA-D7551BC94E40}" destId="{06E63EFB-208F-41B1-A808-4901F03C4A3E}" srcOrd="0" destOrd="0" presId="urn:microsoft.com/office/officeart/2005/8/layout/radial2"/>
    <dgm:cxn modelId="{27CB273E-39CD-4208-B35A-D833045B4A3C}" type="presOf" srcId="{01097FFF-81C9-4F49-B4AC-118A9F9BA81E}" destId="{5E623F48-96CD-4D81-A8F2-98E9843C0988}" srcOrd="0" destOrd="0" presId="urn:microsoft.com/office/officeart/2005/8/layout/radial2"/>
    <dgm:cxn modelId="{D874B056-EEB6-466E-B29F-A9F3C2D5D8B0}" type="presOf" srcId="{4C0864F2-47BC-4BC1-BDCC-D89B00FC2B31}" destId="{2158F88B-D1AB-466E-9950-8DFF61497814}" srcOrd="0" destOrd="0" presId="urn:microsoft.com/office/officeart/2005/8/layout/radial2"/>
    <dgm:cxn modelId="{D1C80555-471B-4E6B-BDD8-57B9FD8BF264}" type="presOf" srcId="{A087556C-3611-44C3-B629-334E335C8857}" destId="{416740C7-31EA-44E9-8D40-C582DD63D6AA}" srcOrd="0" destOrd="1" presId="urn:microsoft.com/office/officeart/2005/8/layout/radial2"/>
    <dgm:cxn modelId="{797F5003-6BBC-41B2-B8AE-7B4013B81A2F}" type="presOf" srcId="{F1D228A4-698F-42E1-995C-EC8808AFA2B5}" destId="{E716C700-A380-4C9A-AA59-328F96CF2C54}" srcOrd="0" destOrd="0" presId="urn:microsoft.com/office/officeart/2005/8/layout/radial2"/>
    <dgm:cxn modelId="{6DE3D0EF-5B3B-4C8F-A857-901F32767207}" srcId="{EFFEEF3A-9A90-46F6-92FB-419123E96648}" destId="{3125610C-4A86-4EA2-BC5A-CC3B72358C46}" srcOrd="0" destOrd="0" parTransId="{A0A756AA-721A-4C58-AABE-FA821F60DB0C}" sibTransId="{FEF383DE-3DEF-44F4-A210-F934F7735240}"/>
    <dgm:cxn modelId="{3F96B222-FFF4-474C-9A75-D8BA46D73669}" srcId="{E62FF388-72C9-47F3-B200-848A87D4A83D}" destId="{A087556C-3611-44C3-B629-334E335C8857}" srcOrd="1" destOrd="0" parTransId="{298BBB08-4A0A-4DBD-9DDF-C297E36DF727}" sibTransId="{F38ED0BC-28C6-48C4-BD2C-02C900CFC85C}"/>
    <dgm:cxn modelId="{8671E3A2-209E-4C9F-839A-02F1C882CE12}" srcId="{4C0864F2-47BC-4BC1-BDCC-D89B00FC2B31}" destId="{EFFEEF3A-9A90-46F6-92FB-419123E96648}" srcOrd="2" destOrd="0" parTransId="{358545CD-2865-4195-91CA-D7551BC94E40}" sibTransId="{1D073E7C-B079-4F25-915D-1897F2B521A2}"/>
    <dgm:cxn modelId="{6BC5E17B-0DD6-420A-82BB-F57FF6DFCA0B}" type="presOf" srcId="{3125610C-4A86-4EA2-BC5A-CC3B72358C46}" destId="{D374F08F-E8CC-4F97-965F-D3F08B77A362}" srcOrd="0" destOrd="0" presId="urn:microsoft.com/office/officeart/2005/8/layout/radial2"/>
    <dgm:cxn modelId="{8F4D0847-9EC4-4437-9C5C-A8199A9C7BB8}" type="presOf" srcId="{DFA81C5F-0351-4440-84CB-7190E87CFE63}" destId="{FE7088BB-3A40-4A14-B528-A4FEB848F74B}" srcOrd="0" destOrd="0" presId="urn:microsoft.com/office/officeart/2005/8/layout/radial2"/>
    <dgm:cxn modelId="{29F5F8B5-CC8A-49D0-88DF-720AAE708E54}" srcId="{E62FF388-72C9-47F3-B200-848A87D4A83D}" destId="{9811FD93-16D6-4F62-8A75-F482680C7F91}" srcOrd="0" destOrd="0" parTransId="{50C6874B-0769-43B9-ADDC-EA95C447FF43}" sibTransId="{9165FE89-2BCD-41BE-9F54-1D75D7C83A2D}"/>
    <dgm:cxn modelId="{CE043639-5E53-49B6-A8FA-E0C0ABD7E6AB}" type="presOf" srcId="{EFFEEF3A-9A90-46F6-92FB-419123E96648}" destId="{6919E35E-CA30-41DE-B419-325343A25231}" srcOrd="0" destOrd="0" presId="urn:microsoft.com/office/officeart/2005/8/layout/radial2"/>
    <dgm:cxn modelId="{A0616105-0C11-4BC5-98BC-9AFFF63B2537}" srcId="{F1D228A4-698F-42E1-995C-EC8808AFA2B5}" destId="{0ABA3EDF-34EF-41CE-8DC1-F3CB25EFE40C}" srcOrd="0" destOrd="0" parTransId="{0DDD5EBD-34D7-4984-B3ED-30470C7677CF}" sibTransId="{0E696708-3078-4ED9-9B40-9BBE750A781E}"/>
    <dgm:cxn modelId="{D05055DE-D909-4262-A581-C2160517B121}" type="presOf" srcId="{E62FF388-72C9-47F3-B200-848A87D4A83D}" destId="{9F247818-ADEB-4E4C-BF45-57AFD6BE4154}" srcOrd="0" destOrd="0" presId="urn:microsoft.com/office/officeart/2005/8/layout/radial2"/>
    <dgm:cxn modelId="{0B164D7D-4C82-4D3D-BA5B-98CDBD2FC8E1}" type="presParOf" srcId="{2158F88B-D1AB-466E-9950-8DFF61497814}" destId="{0C0A3EFD-70CF-4E29-8C23-8414A5B70CE8}" srcOrd="0" destOrd="0" presId="urn:microsoft.com/office/officeart/2005/8/layout/radial2"/>
    <dgm:cxn modelId="{3FCF2B32-CE66-4340-8E79-C1BF945BA5A5}" type="presParOf" srcId="{0C0A3EFD-70CF-4E29-8C23-8414A5B70CE8}" destId="{0986C989-1C19-425D-AB3F-3E4EB4263636}" srcOrd="0" destOrd="0" presId="urn:microsoft.com/office/officeart/2005/8/layout/radial2"/>
    <dgm:cxn modelId="{44E04579-C1BD-4723-BE13-1D8E352BEBE7}" type="presParOf" srcId="{0986C989-1C19-425D-AB3F-3E4EB4263636}" destId="{DC2E03D2-0626-40E6-A59D-D8E067B58E2A}" srcOrd="0" destOrd="0" presId="urn:microsoft.com/office/officeart/2005/8/layout/radial2"/>
    <dgm:cxn modelId="{8ED45BAD-0555-4478-96C6-4ACBF7052168}" type="presParOf" srcId="{0986C989-1C19-425D-AB3F-3E4EB4263636}" destId="{00D6FCB1-5D30-458F-AA38-F1FECF6384B9}" srcOrd="1" destOrd="0" presId="urn:microsoft.com/office/officeart/2005/8/layout/radial2"/>
    <dgm:cxn modelId="{ADD038AC-F8A5-4D1A-BB1E-0DA664977F8C}" type="presParOf" srcId="{0C0A3EFD-70CF-4E29-8C23-8414A5B70CE8}" destId="{5E623F48-96CD-4D81-A8F2-98E9843C0988}" srcOrd="1" destOrd="0" presId="urn:microsoft.com/office/officeart/2005/8/layout/radial2"/>
    <dgm:cxn modelId="{D8F8E846-6D28-48B0-BDE7-AA793550BE63}" type="presParOf" srcId="{0C0A3EFD-70CF-4E29-8C23-8414A5B70CE8}" destId="{34821443-68F7-4CEE-A2A5-0E02B5FD20E0}" srcOrd="2" destOrd="0" presId="urn:microsoft.com/office/officeart/2005/8/layout/radial2"/>
    <dgm:cxn modelId="{4EC7312B-0FC0-40FE-99E1-F121651486D9}" type="presParOf" srcId="{34821443-68F7-4CEE-A2A5-0E02B5FD20E0}" destId="{9F247818-ADEB-4E4C-BF45-57AFD6BE4154}" srcOrd="0" destOrd="0" presId="urn:microsoft.com/office/officeart/2005/8/layout/radial2"/>
    <dgm:cxn modelId="{C65731D9-C477-4E0D-8CA1-59708C4E3949}" type="presParOf" srcId="{34821443-68F7-4CEE-A2A5-0E02B5FD20E0}" destId="{416740C7-31EA-44E9-8D40-C582DD63D6AA}" srcOrd="1" destOrd="0" presId="urn:microsoft.com/office/officeart/2005/8/layout/radial2"/>
    <dgm:cxn modelId="{75107BA2-F25A-428B-8D2C-BD54E36FCE34}" type="presParOf" srcId="{0C0A3EFD-70CF-4E29-8C23-8414A5B70CE8}" destId="{FE7088BB-3A40-4A14-B528-A4FEB848F74B}" srcOrd="3" destOrd="0" presId="urn:microsoft.com/office/officeart/2005/8/layout/radial2"/>
    <dgm:cxn modelId="{609B133E-2157-4AFF-A94F-8B9DBC0F057C}" type="presParOf" srcId="{0C0A3EFD-70CF-4E29-8C23-8414A5B70CE8}" destId="{C9A3A8FA-568B-446F-96C8-C8FD60C68659}" srcOrd="4" destOrd="0" presId="urn:microsoft.com/office/officeart/2005/8/layout/radial2"/>
    <dgm:cxn modelId="{6BAF7FAF-2BBF-4BEF-9574-72DCBA397EE7}" type="presParOf" srcId="{C9A3A8FA-568B-446F-96C8-C8FD60C68659}" destId="{E716C700-A380-4C9A-AA59-328F96CF2C54}" srcOrd="0" destOrd="0" presId="urn:microsoft.com/office/officeart/2005/8/layout/radial2"/>
    <dgm:cxn modelId="{3EF11243-61C4-4ACE-98BB-063E7911A600}" type="presParOf" srcId="{C9A3A8FA-568B-446F-96C8-C8FD60C68659}" destId="{6A2858EB-0229-458A-8E1B-A41E0C9E7D4D}" srcOrd="1" destOrd="0" presId="urn:microsoft.com/office/officeart/2005/8/layout/radial2"/>
    <dgm:cxn modelId="{ACEF5E06-7DFD-4F36-A940-DF3CD69CC7DA}" type="presParOf" srcId="{0C0A3EFD-70CF-4E29-8C23-8414A5B70CE8}" destId="{06E63EFB-208F-41B1-A808-4901F03C4A3E}" srcOrd="5" destOrd="0" presId="urn:microsoft.com/office/officeart/2005/8/layout/radial2"/>
    <dgm:cxn modelId="{44100BC6-3F7A-4DDF-B600-F12D8F658714}" type="presParOf" srcId="{0C0A3EFD-70CF-4E29-8C23-8414A5B70CE8}" destId="{3F9296A8-E6DD-41E7-9960-23741F7AA299}" srcOrd="6" destOrd="0" presId="urn:microsoft.com/office/officeart/2005/8/layout/radial2"/>
    <dgm:cxn modelId="{EF7EFACF-8785-45BA-9FC4-F6ADA2309FCB}" type="presParOf" srcId="{3F9296A8-E6DD-41E7-9960-23741F7AA299}" destId="{6919E35E-CA30-41DE-B419-325343A25231}" srcOrd="0" destOrd="0" presId="urn:microsoft.com/office/officeart/2005/8/layout/radial2"/>
    <dgm:cxn modelId="{445C5D5E-78CF-41A8-87BA-4D4700750D3F}" type="presParOf" srcId="{3F9296A8-E6DD-41E7-9960-23741F7AA299}" destId="{D374F08F-E8CC-4F97-965F-D3F08B77A362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E63EFB-208F-41B1-A808-4901F03C4A3E}">
      <dsp:nvSpPr>
        <dsp:cNvPr id="0" name=""/>
        <dsp:cNvSpPr/>
      </dsp:nvSpPr>
      <dsp:spPr>
        <a:xfrm rot="2533823">
          <a:off x="1568156" y="2914888"/>
          <a:ext cx="588736" cy="67939"/>
        </a:xfrm>
        <a:custGeom>
          <a:avLst/>
          <a:gdLst/>
          <a:ahLst/>
          <a:cxnLst/>
          <a:rect l="0" t="0" r="0" b="0"/>
          <a:pathLst>
            <a:path>
              <a:moveTo>
                <a:pt x="0" y="33969"/>
              </a:moveTo>
              <a:lnTo>
                <a:pt x="588736" y="33969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7088BB-3A40-4A14-B528-A4FEB848F74B}">
      <dsp:nvSpPr>
        <dsp:cNvPr id="0" name=""/>
        <dsp:cNvSpPr/>
      </dsp:nvSpPr>
      <dsp:spPr>
        <a:xfrm>
          <a:off x="1644560" y="2102647"/>
          <a:ext cx="663570" cy="67939"/>
        </a:xfrm>
        <a:custGeom>
          <a:avLst/>
          <a:gdLst/>
          <a:ahLst/>
          <a:cxnLst/>
          <a:rect l="0" t="0" r="0" b="0"/>
          <a:pathLst>
            <a:path>
              <a:moveTo>
                <a:pt x="0" y="33969"/>
              </a:moveTo>
              <a:lnTo>
                <a:pt x="663570" y="33969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623F48-96CD-4D81-A8F2-98E9843C0988}">
      <dsp:nvSpPr>
        <dsp:cNvPr id="0" name=""/>
        <dsp:cNvSpPr/>
      </dsp:nvSpPr>
      <dsp:spPr>
        <a:xfrm rot="19066177">
          <a:off x="1568156" y="1290407"/>
          <a:ext cx="588736" cy="67939"/>
        </a:xfrm>
        <a:custGeom>
          <a:avLst/>
          <a:gdLst/>
          <a:ahLst/>
          <a:cxnLst/>
          <a:rect l="0" t="0" r="0" b="0"/>
          <a:pathLst>
            <a:path>
              <a:moveTo>
                <a:pt x="0" y="33969"/>
              </a:moveTo>
              <a:lnTo>
                <a:pt x="588736" y="33969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D6FCB1-5D30-458F-AA38-F1FECF6384B9}">
      <dsp:nvSpPr>
        <dsp:cNvPr id="0" name=""/>
        <dsp:cNvSpPr/>
      </dsp:nvSpPr>
      <dsp:spPr>
        <a:xfrm>
          <a:off x="762" y="1169677"/>
          <a:ext cx="1933879" cy="193387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0" b="-20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247818-ADEB-4E4C-BF45-57AFD6BE4154}">
      <dsp:nvSpPr>
        <dsp:cNvPr id="0" name=""/>
        <dsp:cNvSpPr/>
      </dsp:nvSpPr>
      <dsp:spPr>
        <a:xfrm>
          <a:off x="1939994" y="221412"/>
          <a:ext cx="1082600" cy="1082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Too Many Specimens Ordered</a:t>
          </a:r>
          <a:endParaRPr lang="en-US" sz="1100" kern="1200" dirty="0"/>
        </a:p>
      </dsp:txBody>
      <dsp:txXfrm>
        <a:off x="2098537" y="379955"/>
        <a:ext cx="765514" cy="765514"/>
      </dsp:txXfrm>
    </dsp:sp>
    <dsp:sp modelId="{416740C7-31EA-44E9-8D40-C582DD63D6AA}">
      <dsp:nvSpPr>
        <dsp:cNvPr id="0" name=""/>
        <dsp:cNvSpPr/>
      </dsp:nvSpPr>
      <dsp:spPr>
        <a:xfrm>
          <a:off x="3130854" y="221412"/>
          <a:ext cx="1623900" cy="1082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Look at Who</a:t>
          </a:r>
          <a:endParaRPr lang="en-US" sz="2400" kern="1200" dirty="0"/>
        </a:p>
      </dsp:txBody>
      <dsp:txXfrm>
        <a:off x="3130854" y="221412"/>
        <a:ext cx="1623900" cy="1082600"/>
      </dsp:txXfrm>
    </dsp:sp>
    <dsp:sp modelId="{E716C700-A380-4C9A-AA59-328F96CF2C54}">
      <dsp:nvSpPr>
        <dsp:cNvPr id="0" name=""/>
        <dsp:cNvSpPr/>
      </dsp:nvSpPr>
      <dsp:spPr>
        <a:xfrm>
          <a:off x="2308131" y="1595317"/>
          <a:ext cx="1082600" cy="1082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ECOLI # 1 Organism</a:t>
          </a:r>
          <a:endParaRPr lang="en-US" sz="1100" kern="1200" dirty="0"/>
        </a:p>
      </dsp:txBody>
      <dsp:txXfrm>
        <a:off x="2466674" y="1753860"/>
        <a:ext cx="765514" cy="765514"/>
      </dsp:txXfrm>
    </dsp:sp>
    <dsp:sp modelId="{6A2858EB-0229-458A-8E1B-A41E0C9E7D4D}">
      <dsp:nvSpPr>
        <dsp:cNvPr id="0" name=""/>
        <dsp:cNvSpPr/>
      </dsp:nvSpPr>
      <dsp:spPr>
        <a:xfrm>
          <a:off x="3498991" y="1595317"/>
          <a:ext cx="1623900" cy="1082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Look at Why</a:t>
          </a:r>
          <a:endParaRPr lang="en-US" sz="2400" kern="1200" dirty="0"/>
        </a:p>
      </dsp:txBody>
      <dsp:txXfrm>
        <a:off x="3498991" y="1595317"/>
        <a:ext cx="1623900" cy="1082600"/>
      </dsp:txXfrm>
    </dsp:sp>
    <dsp:sp modelId="{6919E35E-CA30-41DE-B419-325343A25231}">
      <dsp:nvSpPr>
        <dsp:cNvPr id="0" name=""/>
        <dsp:cNvSpPr/>
      </dsp:nvSpPr>
      <dsp:spPr>
        <a:xfrm>
          <a:off x="1939994" y="2969221"/>
          <a:ext cx="1082600" cy="1082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Missed Assessments</a:t>
          </a:r>
          <a:endParaRPr lang="en-US" sz="1100" kern="1200" dirty="0"/>
        </a:p>
      </dsp:txBody>
      <dsp:txXfrm>
        <a:off x="2098537" y="3127764"/>
        <a:ext cx="765514" cy="765514"/>
      </dsp:txXfrm>
    </dsp:sp>
    <dsp:sp modelId="{D374F08F-E8CC-4F97-965F-D3F08B77A362}">
      <dsp:nvSpPr>
        <dsp:cNvPr id="0" name=""/>
        <dsp:cNvSpPr/>
      </dsp:nvSpPr>
      <dsp:spPr>
        <a:xfrm>
          <a:off x="3130854" y="2969221"/>
          <a:ext cx="1623900" cy="1082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Look at How</a:t>
          </a:r>
          <a:endParaRPr lang="en-US" sz="2400" kern="1200" dirty="0"/>
        </a:p>
      </dsp:txBody>
      <dsp:txXfrm>
        <a:off x="3130854" y="2969221"/>
        <a:ext cx="1623900" cy="1082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6/14/2013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tn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REDUCING URINARY TRACT INFECTIONS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pPr algn="ctr"/>
            <a:r>
              <a:rPr lang="en-US" dirty="0" smtClean="0"/>
              <a:t>PRESENTED BY PAULINE FLEURY </a:t>
            </a:r>
          </a:p>
          <a:p>
            <a:pPr algn="ctr"/>
            <a:r>
              <a:rPr lang="en-US" dirty="0" smtClean="0"/>
              <a:t>STAFF DEVELOPMENT/QUALITY IMPROVEMENT</a:t>
            </a:r>
          </a:p>
          <a:p>
            <a:pPr algn="ctr"/>
            <a:r>
              <a:rPr lang="en-US" dirty="0" smtClean="0"/>
              <a:t>HOLY TRINITY NURSING &amp; REHABILITATION CENTER </a:t>
            </a:r>
          </a:p>
          <a:p>
            <a:pPr algn="ctr"/>
            <a:r>
              <a:rPr lang="en-US" dirty="0" smtClean="0">
                <a:hlinkClick r:id="rId2"/>
              </a:rPr>
              <a:t>www.htnr.net</a:t>
            </a:r>
            <a:endParaRPr lang="en-US" dirty="0" smtClean="0"/>
          </a:p>
          <a:p>
            <a:pPr algn="ctr"/>
            <a:r>
              <a:rPr lang="en-US" u="sng" dirty="0" smtClean="0"/>
              <a:t>fleury@htnr.net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06100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IT STARTED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40092578"/>
              </p:ext>
            </p:extLst>
          </p:nvPr>
        </p:nvGraphicFramePr>
        <p:xfrm>
          <a:off x="1484312" y="1883121"/>
          <a:ext cx="5123655" cy="4273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u="sng" dirty="0" smtClean="0">
                <a:solidFill>
                  <a:srgbClr val="FF0000"/>
                </a:solidFill>
              </a:rPr>
              <a:t>Who </a:t>
            </a:r>
            <a:r>
              <a:rPr lang="en-US" dirty="0" smtClean="0"/>
              <a:t>~ MD’s Identified as quick to order specs</a:t>
            </a:r>
          </a:p>
          <a:p>
            <a:r>
              <a:rPr lang="en-US" u="sng" dirty="0" smtClean="0">
                <a:solidFill>
                  <a:srgbClr val="FF0000"/>
                </a:solidFill>
              </a:rPr>
              <a:t>Why </a:t>
            </a:r>
            <a:r>
              <a:rPr lang="en-US" dirty="0" smtClean="0"/>
              <a:t>~ Poor “Hygiene” practices when CNA’s provide resident care </a:t>
            </a:r>
          </a:p>
          <a:p>
            <a:pPr marL="0" indent="0">
              <a:buNone/>
            </a:pPr>
            <a:r>
              <a:rPr lang="en-US" dirty="0" smtClean="0"/>
              <a:t>	~ Residents’ own hygiene practice</a:t>
            </a:r>
          </a:p>
          <a:p>
            <a:r>
              <a:rPr lang="en-US" u="sng" dirty="0" smtClean="0">
                <a:solidFill>
                  <a:srgbClr val="FF0000"/>
                </a:solidFill>
              </a:rPr>
              <a:t>How</a:t>
            </a:r>
            <a:r>
              <a:rPr lang="en-US" dirty="0" smtClean="0"/>
              <a:t> ~ How are the nurses assessing? Or are they practicing in a ‘task’ mode?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08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DID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ROUNDS/CONCLUSION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Validated incorrect hygiene practices</a:t>
            </a:r>
          </a:p>
          <a:p>
            <a:r>
              <a:rPr lang="en-US" dirty="0" smtClean="0"/>
              <a:t>Hydration/ Toileting status not consistently being monitored</a:t>
            </a:r>
          </a:p>
          <a:p>
            <a:r>
              <a:rPr lang="en-US" dirty="0" smtClean="0"/>
              <a:t>Nurses not always assessing thoroughly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PLAN OF ACTION STARTED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Met with all involved and reviewed issues</a:t>
            </a:r>
          </a:p>
          <a:p>
            <a:r>
              <a:rPr lang="en-US" dirty="0" smtClean="0"/>
              <a:t>Creation of documentation form that addresses symptoms of UTIs</a:t>
            </a:r>
          </a:p>
          <a:p>
            <a:r>
              <a:rPr lang="en-US" dirty="0" smtClean="0"/>
              <a:t>MD’s; PA’s; NP’s apprised of this action plan</a:t>
            </a:r>
          </a:p>
          <a:p>
            <a:r>
              <a:rPr lang="en-US" dirty="0" smtClean="0"/>
              <a:t>Brought to QI Committee</a:t>
            </a:r>
          </a:p>
          <a:p>
            <a:r>
              <a:rPr lang="en-US" dirty="0" smtClean="0"/>
              <a:t>Retrospective audit done from January 2011 to present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73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DID </a:t>
            </a:r>
            <a:r>
              <a:rPr lang="en-US" sz="2000" dirty="0" smtClean="0"/>
              <a:t>{continued}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PLAN OF ACTION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Inservices done for nursing staff on recognizing signs and symptoms of UTIs; measures to prevent ~BACK TO BASICS!</a:t>
            </a:r>
          </a:p>
          <a:p>
            <a:r>
              <a:rPr lang="en-US" dirty="0" smtClean="0"/>
              <a:t>Competition for units ~ Broke down UTI rates for each unit monthly, reported at QI and publicly thanked staff for their hard work by recognition in company newsletter and posterboards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PLAN OF ACTION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93667" y="3243262"/>
            <a:ext cx="4895056" cy="3614738"/>
          </a:xfrm>
        </p:spPr>
        <p:txBody>
          <a:bodyPr>
            <a:noAutofit/>
          </a:bodyPr>
          <a:lstStyle/>
          <a:p>
            <a:r>
              <a:rPr lang="en-US" dirty="0" smtClean="0"/>
              <a:t>Set Threshold at 7% or less based on prior Quality Measures (No industry standard set for healthcare acquired UTIs)</a:t>
            </a:r>
          </a:p>
          <a:p>
            <a:r>
              <a:rPr lang="en-US" dirty="0" smtClean="0"/>
              <a:t>DNS reviewed at monthly Nurses/CNA Meetings</a:t>
            </a:r>
          </a:p>
          <a:p>
            <a:r>
              <a:rPr lang="en-US" dirty="0" smtClean="0"/>
              <a:t>Asked floor staff about their practice as well as direct observation of such</a:t>
            </a:r>
          </a:p>
          <a:p>
            <a:r>
              <a:rPr lang="en-US" dirty="0" smtClean="0"/>
              <a:t>Utilized INTERACT  Care Paths and SBAR for assessments</a:t>
            </a:r>
          </a:p>
          <a:p>
            <a:r>
              <a:rPr lang="en-US" dirty="0" smtClean="0"/>
              <a:t>Monitored Documentation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55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-1"/>
            <a:ext cx="12039600" cy="59871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                The Proof is in the Percentages!!! (2011-present)</a:t>
            </a:r>
            <a:endParaRPr lang="en-US" sz="3200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78701679"/>
              </p:ext>
            </p:extLst>
          </p:nvPr>
        </p:nvGraphicFramePr>
        <p:xfrm>
          <a:off x="1197428" y="478970"/>
          <a:ext cx="10994571" cy="63790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395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/>
          <p:cNvGraphicFramePr>
            <a:graphicFrameLocks/>
          </p:cNvGraphicFramePr>
          <p:nvPr/>
        </p:nvGraphicFramePr>
        <p:xfrm>
          <a:off x="3050837" y="233261"/>
          <a:ext cx="6648451" cy="318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/>
        </p:nvGraphicFramePr>
        <p:xfrm>
          <a:off x="3151153" y="3667127"/>
          <a:ext cx="6648451" cy="3190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WHAT MATTERED      &amp;      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Working with individual units   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We met our goal                       </a:t>
            </a:r>
          </a:p>
          <a:p>
            <a:r>
              <a:rPr lang="en-US" dirty="0" smtClean="0"/>
              <a:t>Keeping it simple</a:t>
            </a:r>
          </a:p>
          <a:p>
            <a:r>
              <a:rPr lang="en-US" dirty="0" smtClean="0"/>
              <a:t>Posting the data where all could see</a:t>
            </a:r>
          </a:p>
          <a:p>
            <a:r>
              <a:rPr lang="en-US" dirty="0" smtClean="0"/>
              <a:t>Weekend Coverage with MDs</a:t>
            </a:r>
          </a:p>
          <a:p>
            <a:r>
              <a:rPr lang="en-US" dirty="0" smtClean="0"/>
              <a:t>Nurses need to learn assertiveness skills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77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TC103457496[[fn=Parallax]]</Template>
  <TotalTime>183</TotalTime>
  <Words>322</Words>
  <Application>Microsoft Office PowerPoint</Application>
  <PresentationFormat>Custom</PresentationFormat>
  <Paragraphs>50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Parallax</vt:lpstr>
      <vt:lpstr>REDUCING URINARY TRACT INFECTIONS</vt:lpstr>
      <vt:lpstr>HOW IT STARTED</vt:lpstr>
      <vt:lpstr>WHAT WE DID</vt:lpstr>
      <vt:lpstr>WHAT WE DID {continued}</vt:lpstr>
      <vt:lpstr>                The Proof is in the Percentages!!! (2011-present)</vt:lpstr>
      <vt:lpstr>PowerPoint Presentation</vt:lpstr>
      <vt:lpstr>WHAT MATTERED      &amp;       CHALLENGES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REDUCING URINARY TRACT INFECTIONS</dc:title>
  <dc:creator>Paulene Fleury</dc:creator>
  <cp:lastModifiedBy>Administrator</cp:lastModifiedBy>
  <cp:revision>23</cp:revision>
  <dcterms:created xsi:type="dcterms:W3CDTF">2013-05-28T15:16:21Z</dcterms:created>
  <dcterms:modified xsi:type="dcterms:W3CDTF">2013-06-14T15:28:21Z</dcterms:modified>
</cp:coreProperties>
</file>